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notesSlides/notesSlide1.xml" ContentType="application/vnd.openxmlformats-officedocument.presentationml.notesSlide+xml"/>
  <Override PartName="/ppt/media/image4.jpeg" ContentType="image/jpeg"/>
  <Override PartName="/ppt/notesSlides/notesSlide2.xml" ContentType="application/vnd.openxmlformats-officedocument.presentationml.notesSlide+xml"/>
  <Override PartName="/ppt/media/image5.jpeg" ContentType="image/jpe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D2D2D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D2D2D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D2D2D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D2D2D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D2D2D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D2D2D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D2D2D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D2D2D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D2D2D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2D2D2D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8CA"/>
          </a:solidFill>
        </a:fill>
      </a:tcStyle>
    </a:wholeTbl>
    <a:band2H>
      <a:tcTxStyle b="def" i="def"/>
      <a:tcStyle>
        <a:tcBdr/>
        <a:fill>
          <a:solidFill>
            <a:schemeClr val="accent3">
              <a:hueOff val="-755135"/>
              <a:lumOff val="54577"/>
            </a:schemeClr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2D2D2D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DDECA"/>
          </a:solidFill>
        </a:fill>
      </a:tcStyle>
    </a:wholeTbl>
    <a:band2H>
      <a:tcTxStyle b="def" i="def"/>
      <a:tcStyle>
        <a:tcBdr/>
        <a:fill>
          <a:solidFill>
            <a:srgbClr val="F6EF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2D2D2D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4">
              <a:lumOff val="18627"/>
            </a:schemeClr>
          </a:solidFill>
        </a:fill>
      </a:tcStyle>
    </a:wholeTbl>
    <a:band2H>
      <a:tcTxStyle b="def" i="def"/>
      <a:tcStyle>
        <a:tcBdr/>
        <a:fill>
          <a:solidFill>
            <a:srgbClr val="E9E9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2D2D2D"/>
              </a:solidFill>
              <a:prstDash val="solid"/>
              <a:round/>
            </a:ln>
          </a:top>
          <a:bottom>
            <a:ln w="25400" cap="flat">
              <a:solidFill>
                <a:srgbClr val="2D2D2D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D2D2D"/>
              </a:solidFill>
              <a:prstDash val="solid"/>
              <a:round/>
            </a:ln>
          </a:top>
          <a:bottom>
            <a:ln w="25400" cap="flat">
              <a:solidFill>
                <a:srgbClr val="2D2D2D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2D2D2D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CCC"/>
          </a:solidFill>
        </a:fill>
      </a:tcStyle>
    </a:wholeTbl>
    <a:band2H>
      <a:tcTxStyle b="def" i="def"/>
      <a:tcStyle>
        <a:tcBdr/>
        <a:fill>
          <a:solidFill>
            <a:srgbClr val="E7E7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D2D2D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D2D2D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D2D2D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2D2D2D"/>
      </a:tcTxStyle>
      <a:tcStyle>
        <a:tcBdr>
          <a:left>
            <a:ln w="12700" cap="flat">
              <a:solidFill>
                <a:srgbClr val="2D2D2D"/>
              </a:solidFill>
              <a:prstDash val="solid"/>
              <a:round/>
            </a:ln>
          </a:left>
          <a:right>
            <a:ln w="12700" cap="flat">
              <a:solidFill>
                <a:srgbClr val="2D2D2D"/>
              </a:solidFill>
              <a:prstDash val="solid"/>
              <a:round/>
            </a:ln>
          </a:right>
          <a:top>
            <a:ln w="12700" cap="flat">
              <a:solidFill>
                <a:srgbClr val="2D2D2D"/>
              </a:solidFill>
              <a:prstDash val="solid"/>
              <a:round/>
            </a:ln>
          </a:top>
          <a:bottom>
            <a:ln w="12700" cap="flat">
              <a:solidFill>
                <a:srgbClr val="2D2D2D"/>
              </a:solidFill>
              <a:prstDash val="solid"/>
              <a:round/>
            </a:ln>
          </a:bottom>
          <a:insideH>
            <a:ln w="12700" cap="flat">
              <a:solidFill>
                <a:srgbClr val="2D2D2D"/>
              </a:solidFill>
              <a:prstDash val="solid"/>
              <a:round/>
            </a:ln>
          </a:insideH>
          <a:insideV>
            <a:ln w="12700" cap="flat">
              <a:solidFill>
                <a:srgbClr val="2D2D2D"/>
              </a:solidFill>
              <a:prstDash val="solid"/>
              <a:round/>
            </a:ln>
          </a:insideV>
        </a:tcBdr>
        <a:fill>
          <a:solidFill>
            <a:srgbClr val="2D2D2D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2D2D2D"/>
      </a:tcTxStyle>
      <a:tcStyle>
        <a:tcBdr>
          <a:left>
            <a:ln w="12700" cap="flat">
              <a:solidFill>
                <a:srgbClr val="2D2D2D"/>
              </a:solidFill>
              <a:prstDash val="solid"/>
              <a:round/>
            </a:ln>
          </a:left>
          <a:right>
            <a:ln w="12700" cap="flat">
              <a:solidFill>
                <a:srgbClr val="2D2D2D"/>
              </a:solidFill>
              <a:prstDash val="solid"/>
              <a:round/>
            </a:ln>
          </a:right>
          <a:top>
            <a:ln w="12700" cap="flat">
              <a:solidFill>
                <a:srgbClr val="2D2D2D"/>
              </a:solidFill>
              <a:prstDash val="solid"/>
              <a:round/>
            </a:ln>
          </a:top>
          <a:bottom>
            <a:ln w="12700" cap="flat">
              <a:solidFill>
                <a:srgbClr val="2D2D2D"/>
              </a:solidFill>
              <a:prstDash val="solid"/>
              <a:round/>
            </a:ln>
          </a:bottom>
          <a:insideH>
            <a:ln w="12700" cap="flat">
              <a:solidFill>
                <a:srgbClr val="2D2D2D"/>
              </a:solidFill>
              <a:prstDash val="solid"/>
              <a:round/>
            </a:ln>
          </a:insideH>
          <a:insideV>
            <a:ln w="12700" cap="flat">
              <a:solidFill>
                <a:srgbClr val="2D2D2D"/>
              </a:solidFill>
              <a:prstDash val="solid"/>
              <a:round/>
            </a:ln>
          </a:insideV>
        </a:tcBdr>
        <a:fill>
          <a:solidFill>
            <a:srgbClr val="2D2D2D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2D2D2D"/>
      </a:tcTxStyle>
      <a:tcStyle>
        <a:tcBdr>
          <a:left>
            <a:ln w="12700" cap="flat">
              <a:solidFill>
                <a:srgbClr val="2D2D2D"/>
              </a:solidFill>
              <a:prstDash val="solid"/>
              <a:round/>
            </a:ln>
          </a:left>
          <a:right>
            <a:ln w="12700" cap="flat">
              <a:solidFill>
                <a:srgbClr val="2D2D2D"/>
              </a:solidFill>
              <a:prstDash val="solid"/>
              <a:round/>
            </a:ln>
          </a:right>
          <a:top>
            <a:ln w="50800" cap="flat">
              <a:solidFill>
                <a:srgbClr val="2D2D2D"/>
              </a:solidFill>
              <a:prstDash val="solid"/>
              <a:round/>
            </a:ln>
          </a:top>
          <a:bottom>
            <a:ln w="12700" cap="flat">
              <a:solidFill>
                <a:srgbClr val="2D2D2D"/>
              </a:solidFill>
              <a:prstDash val="solid"/>
              <a:round/>
            </a:ln>
          </a:bottom>
          <a:insideH>
            <a:ln w="12700" cap="flat">
              <a:solidFill>
                <a:srgbClr val="2D2D2D"/>
              </a:solidFill>
              <a:prstDash val="solid"/>
              <a:round/>
            </a:ln>
          </a:insideH>
          <a:insideV>
            <a:ln w="12700" cap="flat">
              <a:solidFill>
                <a:srgbClr val="2D2D2D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2D2D2D"/>
      </a:tcTxStyle>
      <a:tcStyle>
        <a:tcBdr>
          <a:left>
            <a:ln w="12700" cap="flat">
              <a:solidFill>
                <a:srgbClr val="2D2D2D"/>
              </a:solidFill>
              <a:prstDash val="solid"/>
              <a:round/>
            </a:ln>
          </a:left>
          <a:right>
            <a:ln w="12700" cap="flat">
              <a:solidFill>
                <a:srgbClr val="2D2D2D"/>
              </a:solidFill>
              <a:prstDash val="solid"/>
              <a:round/>
            </a:ln>
          </a:right>
          <a:top>
            <a:ln w="12700" cap="flat">
              <a:solidFill>
                <a:srgbClr val="2D2D2D"/>
              </a:solidFill>
              <a:prstDash val="solid"/>
              <a:round/>
            </a:ln>
          </a:top>
          <a:bottom>
            <a:ln w="25400" cap="flat">
              <a:solidFill>
                <a:srgbClr val="2D2D2D"/>
              </a:solidFill>
              <a:prstDash val="solid"/>
              <a:round/>
            </a:ln>
          </a:bottom>
          <a:insideH>
            <a:ln w="12700" cap="flat">
              <a:solidFill>
                <a:srgbClr val="2D2D2D"/>
              </a:solidFill>
              <a:prstDash val="solid"/>
              <a:round/>
            </a:ln>
          </a:insideH>
          <a:insideV>
            <a:ln w="12700" cap="flat">
              <a:solidFill>
                <a:srgbClr val="2D2D2D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9" name="Shape 5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9" name="Shape 6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Children complete the phonics screening check at the end of Year 1 so that parents can be confident</a:t>
            </a:r>
            <a:r>
              <a:rPr b="1"/>
              <a:t> </a:t>
            </a:r>
            <a:r>
              <a:t>their children are being taught to read successfully. </a:t>
            </a:r>
          </a:p>
          <a:p>
            <a:pPr/>
            <a:r>
              <a:t>  </a:t>
            </a:r>
          </a:p>
          <a:p>
            <a:pPr/>
            <a:r>
              <a:t>Children read 40 words. It takes between two and five minutes.</a:t>
            </a:r>
          </a:p>
          <a:p>
            <a:pPr/>
            <a:r>
              <a:t> </a:t>
            </a:r>
          </a:p>
          <a:p>
            <a:pPr/>
            <a:r>
              <a:t>If they do not manage to read </a:t>
            </a:r>
            <a:r>
              <a:rPr b="1" i="1" sz="1400" u="sng">
                <a:solidFill>
                  <a:srgbClr val="FF0000"/>
                </a:solidFill>
              </a:rPr>
              <a:t>32</a:t>
            </a:r>
            <a:r>
              <a:rPr b="1">
                <a:solidFill>
                  <a:srgbClr val="FF0000"/>
                </a:solidFill>
              </a:rPr>
              <a:t> </a:t>
            </a:r>
            <a:r>
              <a:t>of the words successfully, they are given extra support, and repeat the check at the end of Year 2. </a:t>
            </a:r>
          </a:p>
          <a:p>
            <a:pPr/>
            <a:r>
              <a:t>It means that all children will be able to read accurately before they begin Year 3.</a:t>
            </a:r>
          </a:p>
          <a:p>
            <a:p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9" name="Shape 8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spcBef>
                <a:spcPts val="400"/>
              </a:spcBef>
            </a:lvl1pPr>
          </a:lstStyle>
          <a:p>
            <a:pPr/>
            <a:r>
              <a:t>Children can identify sounds with dots and dashes as they “sound out”- show example of this.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7" name="Shape 9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Half of the words in the check are real words.</a:t>
            </a:r>
          </a:p>
          <a:p>
            <a:pPr/>
            <a:r>
              <a:t>Half are nonsense words. For example, ‘sheb’, ‘glight’, ‘ched’, ‘teb’. </a:t>
            </a:r>
          </a:p>
          <a:p>
            <a:pPr/>
          </a:p>
          <a:p>
            <a:pPr/>
            <a:r>
              <a:t>There is a picture of an alien next to each word to remind the children that it isn’t a real word.</a:t>
            </a:r>
          </a:p>
          <a:p>
            <a:pPr/>
          </a:p>
          <a:p>
            <a:pPr/>
            <a:r>
              <a:t>Nonsense words are used to assess children’s reading.</a:t>
            </a:r>
          </a:p>
          <a:p>
            <a:pPr/>
            <a:r>
              <a:t>They check that children will be able to read sounds the sounds they know in unfamiliar words.</a:t>
            </a:r>
          </a:p>
          <a:p>
            <a:pPr/>
            <a:r>
              <a:t>They read these words using the same routine as real words – ‘Special Friends, Fred Talk.’</a:t>
            </a:r>
          </a:p>
          <a:p>
            <a:pPr/>
          </a:p>
          <a:p>
            <a:pPr/>
            <a:r>
              <a:t>Children who can read nonsense words will, very soon, be able to read any new word – for example – gargantuan, flailing, raucous, anticipation; </a:t>
            </a:r>
          </a:p>
          <a:p>
            <a:pPr/>
            <a:r>
              <a:t>Reading new words increases children’s vocabulary rapidly.</a:t>
            </a:r>
          </a:p>
          <a:p>
            <a:pPr/>
            <a:r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5" name="Shape 10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514350" indent="-514350">
              <a:buSzPct val="100000"/>
              <a:buAutoNum type="arabicPeriod" startAt="1"/>
            </a:pPr>
            <a:r>
              <a:t>Help your child to use </a:t>
            </a:r>
            <a:r>
              <a:t>‘Special Friends’, ‘Fred Talk’ to read words.</a:t>
            </a:r>
          </a:p>
          <a:p>
            <a:pPr marL="514350" indent="-514350">
              <a:buSzPct val="100000"/>
              <a:buAutoNum type="arabicPeriod" startAt="1"/>
            </a:pPr>
            <a:r>
              <a:t>Practise reading sounds speedily.       </a:t>
            </a:r>
          </a:p>
          <a:p>
            <a:pPr marL="514350" indent="-514350">
              <a:buSzPct val="100000"/>
              <a:buAutoNum type="arabicPeriod" startAt="1"/>
            </a:pPr>
            <a:r>
              <a:t>Watch the Virtual Classroom films together.     </a:t>
            </a:r>
          </a:p>
          <a:p>
            <a:pPr marL="514350" indent="-514350">
              <a:buSzPct val="100000"/>
              <a:buAutoNum type="arabicPeriod" startAt="1"/>
            </a:pPr>
            <a:r>
              <a:t>Listen to your child read their Storybook every day.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0" name="Shape 11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15000"/>
              </a:lnSpc>
              <a:defRPr sz="1800"/>
            </a:pPr>
            <a:r>
              <a:t>Children learn all of the sounds on this chart. </a:t>
            </a:r>
          </a:p>
          <a:p>
            <a:pPr>
              <a:defRPr sz="1100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t>Once they know all of these sounds, they will be able to read any unfamiliar word.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Shape 12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Each week, we will send home film links to lessons that match the sounds and words your child has been learning in school. </a:t>
            </a:r>
          </a:p>
          <a:p>
            <a:pPr>
              <a:lnSpc>
                <a:spcPct val="115000"/>
              </a:lnSpc>
              <a:spcBef>
                <a:spcPts val="1000"/>
              </a:spcBef>
            </a:pPr>
            <a:r>
              <a:t>Plus </a:t>
            </a:r>
            <a:r>
              <a:rPr sz="1800"/>
              <a:t>5-minute Word Challenge films.</a:t>
            </a:r>
            <a:endParaRPr sz="1800"/>
          </a:p>
          <a:p>
            <a:pPr>
              <a:lnSpc>
                <a:spcPct val="115000"/>
              </a:lnSpc>
              <a:spcBef>
                <a:spcPts val="1000"/>
              </a:spcBef>
              <a:defRPr>
                <a:latin typeface="Calibri Light"/>
                <a:ea typeface="Calibri Light"/>
                <a:cs typeface="Calibri Light"/>
                <a:sym typeface="Calibri Light"/>
              </a:defRPr>
            </a:pPr>
          </a:p>
          <a:p>
            <a:pPr>
              <a:defRPr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Your child uses the Virtual Classroom in school. </a:t>
            </a:r>
          </a:p>
          <a:p>
            <a:pPr>
              <a:defRPr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Children are familiar with the VC teachers and characters – and interact with them as they would their own teacher.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 </a:t>
            </a:r>
            <a:endParaRPr sz="1000"/>
          </a:p>
          <a:p>
            <a:pPr/>
          </a:p>
          <a:p>
            <a:pPr/>
            <a:r>
              <a:t>Watch these films with your child to help them to practise reading the sounds and words until they can read them speedily.</a:t>
            </a:r>
          </a:p>
          <a:p>
            <a:pPr>
              <a:lnSpc>
                <a:spcPts val="1500"/>
              </a:lnSpc>
              <a:defRPr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The more they practise using these films, the quicker they’ll learn to read.</a:t>
            </a:r>
            <a:r>
              <a:rPr sz="800">
                <a:latin typeface="+mn-lt"/>
                <a:ea typeface="+mn-ea"/>
                <a:cs typeface="+mn-cs"/>
                <a:sym typeface="Calibri"/>
              </a:rPr>
              <a:t> </a:t>
            </a:r>
            <a:endParaRPr sz="1000"/>
          </a:p>
          <a:p>
            <a:pPr>
              <a:lnSpc>
                <a:spcPts val="1500"/>
              </a:lnSpc>
            </a:pPr>
          </a:p>
          <a:p>
            <a:pPr/>
            <a:r>
              <a:t>Simply click the link or scan the QR code and watch on a tablet or other device. </a:t>
            </a:r>
          </a:p>
          <a:p>
            <a:pPr/>
          </a:p>
          <a:p>
            <a:pPr/>
            <a:r>
              <a:t>Let’s have a look at one of these films on the Virtual Classroom. </a:t>
            </a:r>
            <a:r>
              <a:rPr i="1"/>
              <a:t>Play a Set 2 or 3 Word Challenge film from the virtual classroom.</a:t>
            </a:r>
            <a:endParaRPr i="1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5" name="Shape 12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teach children to words using the routine ‘Special Friends’, ‘Fred Talk’, read the word’.</a:t>
            </a:r>
          </a:p>
          <a:p>
            <a:pPr/>
          </a:p>
          <a:p>
            <a:pPr/>
            <a:r>
              <a:t>Children spot the ‘Special Friends’ (two letters that make one sound), Fred talk the word, and then read the whole word.</a:t>
            </a:r>
          </a:p>
          <a:p>
            <a:pPr/>
          </a:p>
          <a:p>
            <a:pPr/>
            <a:r>
              <a:t>For example, ‘sh’, sh-i-p, ship.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Picture 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65" y="0"/>
            <a:ext cx="913746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itle Text"/>
          <p:cNvSpPr txBox="1"/>
          <p:nvPr>
            <p:ph type="title"/>
          </p:nvPr>
        </p:nvSpPr>
        <p:spPr>
          <a:xfrm>
            <a:off x="4067943" y="4221088"/>
            <a:ext cx="5076057" cy="1181994"/>
          </a:xfrm>
          <a:prstGeom prst="rect">
            <a:avLst/>
          </a:prstGeom>
        </p:spPr>
        <p:txBody>
          <a:bodyPr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" name="Rectangle 1"/>
          <p:cNvSpPr/>
          <p:nvPr/>
        </p:nvSpPr>
        <p:spPr>
          <a:xfrm>
            <a:off x="4572000" y="6485020"/>
            <a:ext cx="4572000" cy="3729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" name="Slide Number"/>
          <p:cNvSpPr txBox="1"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lick to edit Master title sty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2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6341" y="0"/>
            <a:ext cx="9180513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Rectangle 3"/>
          <p:cNvSpPr/>
          <p:nvPr/>
        </p:nvSpPr>
        <p:spPr>
          <a:xfrm>
            <a:off x="323527" y="1151031"/>
            <a:ext cx="8640961" cy="45720"/>
          </a:xfrm>
          <a:prstGeom prst="rect">
            <a:avLst/>
          </a:prstGeom>
          <a:solidFill>
            <a:srgbClr val="3B9EA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34" name="Click to edit Master title sty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5" name="Body Level One…"/>
          <p:cNvSpPr txBox="1"/>
          <p:nvPr>
            <p:ph type="body" sz="half" idx="1"/>
          </p:nvPr>
        </p:nvSpPr>
        <p:spPr>
          <a:xfrm>
            <a:off x="323527" y="1385394"/>
            <a:ext cx="4246885" cy="496855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>
              <a:spcBef>
                <a:spcPts val="600"/>
              </a:spcBef>
              <a:defRPr sz="2800"/>
            </a:lvl2pPr>
            <a:lvl3pPr>
              <a:spcBef>
                <a:spcPts val="600"/>
              </a:spcBef>
              <a:defRPr sz="2800"/>
            </a:lvl3pPr>
            <a:lvl4pPr>
              <a:spcBef>
                <a:spcPts val="600"/>
              </a:spcBef>
              <a:defRPr sz="2800"/>
            </a:lvl4pPr>
            <a:lvl5pPr>
              <a:spcBef>
                <a:spcPts val="6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C1E5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"/>
          <p:cNvSpPr txBox="1"/>
          <p:nvPr>
            <p:ph type="sldNum" sz="quarter" idx="2"/>
          </p:nvPr>
        </p:nvSpPr>
        <p:spPr>
          <a:xfrm>
            <a:off x="8264554" y="5638244"/>
            <a:ext cx="250796" cy="246381"/>
          </a:xfrm>
          <a:prstGeom prst="rect">
            <a:avLst/>
          </a:prstGeom>
        </p:spPr>
        <p:txBody>
          <a:bodyPr lIns="34289" tIns="34289" rIns="34289" bIns="34289"/>
          <a:lstStyle>
            <a:lvl1pPr defTabSz="914400">
              <a:defRPr sz="1200">
                <a:solidFill>
                  <a:srgbClr val="757575"/>
                </a:solidFill>
                <a:latin typeface="Aptos"/>
                <a:ea typeface="Aptos"/>
                <a:cs typeface="Aptos"/>
                <a:sym typeface="Apt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bg>
      <p:bgPr>
        <a:solidFill>
          <a:srgbClr val="5B9BD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/>
          <p:nvPr>
            <p:ph type="title"/>
          </p:nvPr>
        </p:nvSpPr>
        <p:spPr>
          <a:xfrm>
            <a:off x="685800" y="1122362"/>
            <a:ext cx="7772400" cy="2387601"/>
          </a:xfrm>
          <a:prstGeom prst="rect">
            <a:avLst/>
          </a:prstGeom>
        </p:spPr>
        <p:txBody>
          <a:bodyPr/>
          <a:lstStyle>
            <a:lvl1pPr algn="ctr">
              <a:defRPr b="0" sz="60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1" name="Body Level One…"/>
          <p:cNvSpPr txBox="1"/>
          <p:nvPr>
            <p:ph type="body" sz="quarter" idx="1"/>
          </p:nvPr>
        </p:nvSpPr>
        <p:spPr>
          <a:xfrm>
            <a:off x="1143000" y="3602037"/>
            <a:ext cx="6858000" cy="1655763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000"/>
              </a:spcBef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indent="457200" algn="ctr">
              <a:spcBef>
                <a:spcPts val="1000"/>
              </a:spcBef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indent="914400" algn="ctr">
              <a:spcBef>
                <a:spcPts val="1000"/>
              </a:spcBef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indent="1371600" algn="ctr">
              <a:spcBef>
                <a:spcPts val="1000"/>
              </a:spcBef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indent="1828800" algn="ctr">
              <a:spcBef>
                <a:spcPts val="1000"/>
              </a:spcBef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Slide Number"/>
          <p:cNvSpPr txBox="1"/>
          <p:nvPr>
            <p:ph type="sldNum" sz="quarter" idx="2"/>
          </p:nvPr>
        </p:nvSpPr>
        <p:spPr>
          <a:xfrm>
            <a:off x="8256726" y="6414760"/>
            <a:ext cx="258624" cy="248305"/>
          </a:xfrm>
          <a:prstGeom prst="rect">
            <a:avLst/>
          </a:prstGeom>
        </p:spPr>
        <p:txBody>
          <a:bodyPr/>
          <a:lstStyle>
            <a:lvl1pPr defTabSz="914400">
              <a:defRPr sz="12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6341" y="0"/>
            <a:ext cx="9180513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3"/>
          <p:cNvSpPr/>
          <p:nvPr/>
        </p:nvSpPr>
        <p:spPr>
          <a:xfrm>
            <a:off x="323527" y="1151031"/>
            <a:ext cx="8640961" cy="45720"/>
          </a:xfrm>
          <a:prstGeom prst="rect">
            <a:avLst/>
          </a:prstGeom>
          <a:solidFill>
            <a:srgbClr val="3B9EA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4" name="Click to edit Master title style"/>
          <p:cNvSpPr txBox="1"/>
          <p:nvPr>
            <p:ph type="title" hasCustomPrompt="1"/>
          </p:nvPr>
        </p:nvSpPr>
        <p:spPr>
          <a:xfrm>
            <a:off x="323527" y="260648"/>
            <a:ext cx="7478715" cy="864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normAutofit fontScale="100000" lnSpcReduction="0"/>
          </a:bodyPr>
          <a:lstStyle/>
          <a:p>
            <a:pPr/>
            <a:r>
              <a:t>Click to edit Master title style</a:t>
            </a:r>
          </a:p>
        </p:txBody>
      </p:sp>
      <p:sp>
        <p:nvSpPr>
          <p:cNvPr id="5" name="Body Level One…"/>
          <p:cNvSpPr txBox="1"/>
          <p:nvPr>
            <p:ph type="body" idx="1"/>
          </p:nvPr>
        </p:nvSpPr>
        <p:spPr>
          <a:xfrm>
            <a:off x="323527" y="1385394"/>
            <a:ext cx="8639176" cy="5040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/>
          <p:nvPr>
            <p:ph type="sldNum" sz="quarter" idx="2"/>
          </p:nvPr>
        </p:nvSpPr>
        <p:spPr>
          <a:xfrm>
            <a:off x="8717622" y="6425419"/>
            <a:ext cx="245404" cy="226987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000">
                <a:solidFill>
                  <a:srgbClr val="8C8C8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solidFill>
            <a:schemeClr val="accent5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solidFill>
            <a:schemeClr val="accent5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solidFill>
            <a:schemeClr val="accent5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solidFill>
            <a:schemeClr val="accent5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solidFill>
            <a:schemeClr val="accent5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solidFill>
            <a:schemeClr val="accent5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solidFill>
            <a:schemeClr val="accent5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solidFill>
            <a:schemeClr val="accent5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solidFill>
            <a:schemeClr val="accent5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l" defTabSz="914400" rtl="0" latinLnBrk="0">
        <a:lnSpc>
          <a:spcPct val="9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accent6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accent6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accent6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accent6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accent6"/>
          </a:solidFill>
          <a:uFillTx/>
          <a:latin typeface="Arial"/>
          <a:ea typeface="Arial"/>
          <a:cs typeface="Arial"/>
          <a:sym typeface="Arial"/>
        </a:defRPr>
      </a:lvl5pPr>
      <a:lvl6pPr marL="2651760" marR="0" indent="-365760" algn="l" defTabSz="9144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chemeClr val="accent6"/>
          </a:solidFill>
          <a:uFillTx/>
          <a:latin typeface="Arial"/>
          <a:ea typeface="Arial"/>
          <a:cs typeface="Arial"/>
          <a:sym typeface="Arial"/>
        </a:defRPr>
      </a:lvl6pPr>
      <a:lvl7pPr marL="3108960" marR="0" indent="-365760" algn="l" defTabSz="9144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chemeClr val="accent6"/>
          </a:solidFill>
          <a:uFillTx/>
          <a:latin typeface="Arial"/>
          <a:ea typeface="Arial"/>
          <a:cs typeface="Arial"/>
          <a:sym typeface="Arial"/>
        </a:defRPr>
      </a:lvl7pPr>
      <a:lvl8pPr marL="3566159" marR="0" indent="-365759" algn="l" defTabSz="9144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chemeClr val="accent6"/>
          </a:solidFill>
          <a:uFillTx/>
          <a:latin typeface="Arial"/>
          <a:ea typeface="Arial"/>
          <a:cs typeface="Arial"/>
          <a:sym typeface="Arial"/>
        </a:defRPr>
      </a:lvl8pPr>
      <a:lvl9pPr marL="4023359" marR="0" indent="-365759" algn="l" defTabSz="9144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chemeClr val="accent6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ruthmiskin.com/parentsandcarers/" TargetMode="External"/><Relationship Id="rId3" Type="http://schemas.openxmlformats.org/officeDocument/2006/relationships/hyperlink" Target="https://www.facebook.com/miskin.education" TargetMode="External"/><Relationship Id="rId4" Type="http://schemas.openxmlformats.org/officeDocument/2006/relationships/hyperlink" Target="https://wordwall.net/resource/19873648/rwi-phonics-set-3" TargetMode="External"/><Relationship Id="rId5" Type="http://schemas.openxmlformats.org/officeDocument/2006/relationships/hyperlink" Target="https://wordwall.net/resource/19873479/rwi-phonics-set-2" TargetMode="External"/><Relationship Id="rId6" Type="http://schemas.openxmlformats.org/officeDocument/2006/relationships/hyperlink" Target="https://wordwall.net/resource/11648030/phonics/phase-3-real-and-nonsense-words" TargetMode="Externa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schools.ruthmiskin.com/training/view/w2WKmBOf/NdEQHzGw" TargetMode="External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schools.ruthmiskin.com/training/view/tbu1QnYe/yQKFDmxJ" TargetMode="Externa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4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Relationship Id="rId4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3"/>
          <p:cNvSpPr txBox="1"/>
          <p:nvPr/>
        </p:nvSpPr>
        <p:spPr>
          <a:xfrm>
            <a:off x="2542711" y="5381367"/>
            <a:ext cx="4066300" cy="678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algn="ctr" defTabSz="914400">
              <a:defRPr sz="2000">
                <a:solidFill>
                  <a:srgbClr val="2F5496"/>
                </a:solidFill>
                <a:latin typeface="Bahnschrift SemiCondensed"/>
                <a:ea typeface="Bahnschrift SemiCondensed"/>
                <a:cs typeface="Bahnschrift SemiCondensed"/>
                <a:sym typeface="Bahnschrift SemiCondensed"/>
              </a:defRPr>
            </a:pPr>
            <a:r>
              <a:t>Kindness Respect Responsibility</a:t>
            </a:r>
            <a:endParaRPr sz="1600"/>
          </a:p>
          <a:p>
            <a:pPr algn="ctr" defTabSz="914400">
              <a:defRPr sz="2000">
                <a:solidFill>
                  <a:srgbClr val="2F5496"/>
                </a:solidFill>
                <a:latin typeface="Bahnschrift SemiCondensed"/>
                <a:ea typeface="Bahnschrift SemiCondensed"/>
                <a:cs typeface="Bahnschrift SemiCondensed"/>
                <a:sym typeface="Bahnschrift SemiCondensed"/>
              </a:defRPr>
            </a:pPr>
            <a:r>
              <a:t>Chesed Kavod Achrayut</a:t>
            </a:r>
          </a:p>
        </p:txBody>
      </p:sp>
      <p:pic>
        <p:nvPicPr>
          <p:cNvPr id="62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rcRect l="11403" t="11242" r="10526" b="10419"/>
          <a:stretch>
            <a:fillRect/>
          </a:stretch>
        </p:blipFill>
        <p:spPr>
          <a:xfrm>
            <a:off x="245107" y="5078159"/>
            <a:ext cx="684482" cy="835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34122" y="4969055"/>
            <a:ext cx="916912" cy="939503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TextBox 8"/>
          <p:cNvSpPr txBox="1"/>
          <p:nvPr/>
        </p:nvSpPr>
        <p:spPr>
          <a:xfrm>
            <a:off x="364385" y="1703889"/>
            <a:ext cx="8882500" cy="2049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algn="ctr" defTabSz="914400">
              <a:defRPr sz="6500">
                <a:solidFill>
                  <a:srgbClr val="2F5496"/>
                </a:solidFill>
                <a:latin typeface="Bahnschrift SemiCondensed"/>
                <a:ea typeface="Bahnschrift SemiCondensed"/>
                <a:cs typeface="Bahnschrift SemiCondensed"/>
                <a:sym typeface="Bahnschrift SemiCondensed"/>
              </a:defRPr>
            </a:pPr>
            <a:r>
              <a:t>Parent Meeting</a:t>
            </a:r>
          </a:p>
          <a:p>
            <a:pPr algn="ctr" defTabSz="914400">
              <a:defRPr sz="6500">
                <a:solidFill>
                  <a:srgbClr val="2F5496"/>
                </a:solidFill>
                <a:latin typeface="Bahnschrift SemiCondensed"/>
                <a:ea typeface="Bahnschrift SemiCondensed"/>
                <a:cs typeface="Bahnschrift SemiCondensed"/>
                <a:sym typeface="Bahnschrift SemiCondensed"/>
              </a:defRPr>
            </a:pPr>
            <a:r>
              <a:t>Year 1 Phonics Check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rcRect l="4075" t="7912" r="8731" b="12963"/>
          <a:stretch>
            <a:fillRect/>
          </a:stretch>
        </p:blipFill>
        <p:spPr>
          <a:xfrm>
            <a:off x="2555630" y="1256818"/>
            <a:ext cx="4320626" cy="5548345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Title 1"/>
          <p:cNvSpPr txBox="1"/>
          <p:nvPr>
            <p:ph type="title"/>
          </p:nvPr>
        </p:nvSpPr>
        <p:spPr>
          <a:xfrm>
            <a:off x="323527" y="260648"/>
            <a:ext cx="7478715" cy="864097"/>
          </a:xfrm>
          <a:prstGeom prst="rect">
            <a:avLst/>
          </a:prstGeom>
        </p:spPr>
        <p:txBody>
          <a:bodyPr/>
          <a:lstStyle/>
          <a:p>
            <a:pPr/>
            <a:r>
              <a:t>Speed Sounds Set 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itle 1"/>
          <p:cNvSpPr txBox="1"/>
          <p:nvPr>
            <p:ph type="title"/>
          </p:nvPr>
        </p:nvSpPr>
        <p:spPr>
          <a:xfrm>
            <a:off x="323527" y="260648"/>
            <a:ext cx="7478715" cy="864097"/>
          </a:xfrm>
          <a:prstGeom prst="rect">
            <a:avLst/>
          </a:prstGeom>
        </p:spPr>
        <p:txBody>
          <a:bodyPr/>
          <a:lstStyle/>
          <a:p>
            <a:pPr/>
            <a:r>
              <a:t>Online resources available</a:t>
            </a:r>
          </a:p>
        </p:txBody>
      </p:sp>
      <p:sp>
        <p:nvSpPr>
          <p:cNvPr id="113" name="Content Placeholder 2"/>
          <p:cNvSpPr txBox="1"/>
          <p:nvPr>
            <p:ph type="body" idx="1"/>
          </p:nvPr>
        </p:nvSpPr>
        <p:spPr>
          <a:xfrm>
            <a:off x="323527" y="1385393"/>
            <a:ext cx="8639176" cy="5040562"/>
          </a:xfrm>
          <a:prstGeom prst="rect">
            <a:avLst/>
          </a:prstGeom>
        </p:spPr>
        <p:txBody>
          <a:bodyPr/>
          <a:lstStyle/>
          <a:p>
            <a:pPr defTabSz="576072">
              <a:spcBef>
                <a:spcPts val="400"/>
              </a:spcBef>
              <a:defRPr sz="2016"/>
            </a:pPr>
            <a:r>
              <a:t>Ruth Miskin Families Page:</a:t>
            </a:r>
          </a:p>
          <a:p>
            <a:pPr defTabSz="576072">
              <a:spcBef>
                <a:spcPts val="400"/>
              </a:spcBef>
              <a:defRPr sz="2016"/>
            </a:pPr>
            <a:r>
              <a:rPr u="sng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  <a:hlinkClick r:id="rId2" invalidUrl="" action="" tgtFrame="" tooltip="" history="1" highlightClick="0" endSnd="0"/>
              </a:rPr>
              <a:t>https://www.ruthmiskin.com/parentsandcarers/</a:t>
            </a:r>
            <a:r>
              <a:t> </a:t>
            </a:r>
          </a:p>
          <a:p>
            <a:pPr defTabSz="576072">
              <a:spcBef>
                <a:spcPts val="400"/>
              </a:spcBef>
              <a:defRPr sz="2016"/>
            </a:pPr>
          </a:p>
          <a:p>
            <a:pPr defTabSz="576072">
              <a:spcBef>
                <a:spcPts val="400"/>
              </a:spcBef>
              <a:defRPr sz="2016"/>
            </a:pPr>
            <a:r>
              <a:t>Ruth Miskin Facebook:</a:t>
            </a:r>
          </a:p>
          <a:p>
            <a:pPr defTabSz="576072">
              <a:spcBef>
                <a:spcPts val="400"/>
              </a:spcBef>
              <a:defRPr sz="2016"/>
            </a:pPr>
            <a:r>
              <a:rPr u="sng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  <a:hlinkClick r:id="rId3" invalidUrl="" action="" tgtFrame="" tooltip="" history="1" highlightClick="0" endSnd="0"/>
              </a:rPr>
              <a:t>https://www.facebook.com/miskin.education</a:t>
            </a:r>
          </a:p>
          <a:p>
            <a:pPr defTabSz="576072">
              <a:spcBef>
                <a:spcPts val="400"/>
              </a:spcBef>
              <a:defRPr sz="2016"/>
            </a:pPr>
          </a:p>
          <a:p>
            <a:pPr defTabSz="576072">
              <a:spcBef>
                <a:spcPts val="400"/>
              </a:spcBef>
              <a:defRPr sz="2016"/>
            </a:pPr>
            <a:r>
              <a:t>Games: </a:t>
            </a:r>
            <a:r>
              <a:rPr u="sng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  <a:hlinkClick r:id="rId4" invalidUrl="" action="" tgtFrame="" tooltip="" history="1" highlightClick="0" endSnd="0"/>
              </a:rPr>
              <a:t>https://wordwall.net/resource/19873648/rwi-phonics-set-3</a:t>
            </a:r>
            <a:r>
              <a:t> </a:t>
            </a:r>
          </a:p>
          <a:p>
            <a:pPr defTabSz="576072">
              <a:spcBef>
                <a:spcPts val="400"/>
              </a:spcBef>
              <a:defRPr sz="2016"/>
            </a:pPr>
          </a:p>
          <a:p>
            <a:pPr defTabSz="576072">
              <a:spcBef>
                <a:spcPts val="400"/>
              </a:spcBef>
              <a:defRPr sz="2016"/>
            </a:pPr>
            <a:r>
              <a:rPr u="sng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  <a:hlinkClick r:id="rId5" invalidUrl="" action="" tgtFrame="" tooltip="" history="1" highlightClick="0" endSnd="0"/>
              </a:rPr>
              <a:t>https://wordwall.net/resource/19873479/rwi-phonics-set-2</a:t>
            </a:r>
            <a:r>
              <a:t> </a:t>
            </a:r>
          </a:p>
          <a:p>
            <a:pPr defTabSz="576072">
              <a:spcBef>
                <a:spcPts val="400"/>
              </a:spcBef>
              <a:defRPr sz="2016"/>
            </a:pPr>
          </a:p>
          <a:p>
            <a:pPr defTabSz="576072">
              <a:spcBef>
                <a:spcPts val="400"/>
              </a:spcBef>
              <a:defRPr sz="2016"/>
            </a:pPr>
            <a:r>
              <a:rPr u="sng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  <a:hlinkClick r:id="rId6" invalidUrl="" action="" tgtFrame="" tooltip="" history="1" highlightClick="0" endSnd="0"/>
              </a:rPr>
              <a:t>https://wordwall.net/resource/11648030/phonics/phase-3-real-and-nonsense-words</a:t>
            </a:r>
            <a:r>
              <a:t> </a:t>
            </a:r>
          </a:p>
          <a:p>
            <a:pPr defTabSz="576072">
              <a:spcBef>
                <a:spcPts val="400"/>
              </a:spcBef>
              <a:defRPr sz="2016"/>
            </a:pPr>
          </a:p>
          <a:p>
            <a:pPr defTabSz="576072">
              <a:spcBef>
                <a:spcPts val="400"/>
              </a:spcBef>
              <a:defRPr sz="2016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itle 1"/>
          <p:cNvSpPr txBox="1"/>
          <p:nvPr>
            <p:ph type="title"/>
          </p:nvPr>
        </p:nvSpPr>
        <p:spPr>
          <a:xfrm>
            <a:off x="251520" y="278720"/>
            <a:ext cx="8635412" cy="864096"/>
          </a:xfrm>
          <a:prstGeom prst="rect">
            <a:avLst/>
          </a:prstGeom>
        </p:spPr>
        <p:txBody>
          <a:bodyPr/>
          <a:lstStyle/>
          <a:p>
            <a:pPr/>
            <a:r>
              <a:t>Virtual Classroom films</a:t>
            </a:r>
          </a:p>
        </p:txBody>
      </p:sp>
      <p:sp>
        <p:nvSpPr>
          <p:cNvPr id="116" name="Content Placeholder 3"/>
          <p:cNvSpPr txBox="1"/>
          <p:nvPr>
            <p:ph type="body" idx="1"/>
          </p:nvPr>
        </p:nvSpPr>
        <p:spPr>
          <a:xfrm>
            <a:off x="323527" y="1385393"/>
            <a:ext cx="8639176" cy="5040562"/>
          </a:xfrm>
          <a:prstGeom prst="rect">
            <a:avLst/>
          </a:prstGeom>
        </p:spPr>
        <p:txBody>
          <a:bodyPr/>
          <a:lstStyle/>
          <a:p>
            <a:pPr algn="ctr">
              <a:defRPr>
                <a:solidFill>
                  <a:srgbClr val="000000"/>
                </a:solidFill>
              </a:defRPr>
            </a:pPr>
            <a:r>
              <a:t>Links to watch at home- more time on the sounds! </a:t>
            </a:r>
          </a:p>
          <a:p>
            <a:pPr algn="ctr">
              <a:defRPr>
                <a:solidFill>
                  <a:srgbClr val="000000"/>
                </a:solidFill>
              </a:defRPr>
            </a:pPr>
            <a:r>
              <a:rPr u="sng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  <a:hlinkClick r:id="rId3" invalidUrl="" action="" tgtFrame="" tooltip="" history="1" highlightClick="0" endSnd="0"/>
              </a:rPr>
              <a:t>https://schools.ruthmiskin.com/training/view/w2WKmBOf/NdEQHzGw</a:t>
            </a:r>
            <a:r>
              <a:t> </a:t>
            </a:r>
          </a:p>
        </p:txBody>
      </p:sp>
      <p:pic>
        <p:nvPicPr>
          <p:cNvPr id="117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0611" y="3728468"/>
            <a:ext cx="4177361" cy="24339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Picture 7" descr="Picture 7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643113" y="3728468"/>
            <a:ext cx="4340828" cy="24339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itle 1"/>
          <p:cNvSpPr txBox="1"/>
          <p:nvPr>
            <p:ph type="title"/>
          </p:nvPr>
        </p:nvSpPr>
        <p:spPr>
          <a:xfrm>
            <a:off x="323528" y="260648"/>
            <a:ext cx="8205617" cy="864097"/>
          </a:xfrm>
          <a:prstGeom prst="rect">
            <a:avLst/>
          </a:prstGeom>
        </p:spPr>
        <p:txBody>
          <a:bodyPr/>
          <a:lstStyle/>
          <a:p>
            <a:pPr/>
            <a:r>
              <a:t>Remember: ’Special Friends’, ‘Fred Talk’</a:t>
            </a:r>
          </a:p>
        </p:txBody>
      </p:sp>
      <p:pic>
        <p:nvPicPr>
          <p:cNvPr id="123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6009" y="1828800"/>
            <a:ext cx="7391980" cy="3552736"/>
          </a:xfrm>
          <a:prstGeom prst="rect">
            <a:avLst/>
          </a:prstGeom>
          <a:ln>
            <a:solidFill>
              <a:srgbClr val="2D2D2D"/>
            </a:solidFill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1"/>
          <p:cNvSpPr txBox="1"/>
          <p:nvPr>
            <p:ph type="title"/>
          </p:nvPr>
        </p:nvSpPr>
        <p:spPr>
          <a:xfrm>
            <a:off x="323527" y="260648"/>
            <a:ext cx="7478715" cy="864097"/>
          </a:xfrm>
          <a:prstGeom prst="rect">
            <a:avLst/>
          </a:prstGeom>
        </p:spPr>
        <p:txBody>
          <a:bodyPr/>
          <a:lstStyle/>
          <a:p>
            <a:pPr/>
            <a:r>
              <a:t>Any questions?</a:t>
            </a:r>
          </a:p>
        </p:txBody>
      </p:sp>
      <p:pic>
        <p:nvPicPr>
          <p:cNvPr id="128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30895" y="2153519"/>
            <a:ext cx="4682208" cy="31825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6D6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1"/>
          <p:cNvSpPr txBox="1"/>
          <p:nvPr>
            <p:ph type="title"/>
          </p:nvPr>
        </p:nvSpPr>
        <p:spPr>
          <a:xfrm>
            <a:off x="323527" y="260648"/>
            <a:ext cx="7478715" cy="864097"/>
          </a:xfrm>
          <a:prstGeom prst="rect">
            <a:avLst/>
          </a:prstGeom>
        </p:spPr>
        <p:txBody>
          <a:bodyPr/>
          <a:lstStyle/>
          <a:p>
            <a:pPr/>
            <a:r>
              <a:t>What is the Phonics Screening Check?</a:t>
            </a:r>
          </a:p>
        </p:txBody>
      </p:sp>
      <p:sp>
        <p:nvSpPr>
          <p:cNvPr id="67" name="Content Placeholder 2"/>
          <p:cNvSpPr txBox="1"/>
          <p:nvPr>
            <p:ph type="body" idx="1"/>
          </p:nvPr>
        </p:nvSpPr>
        <p:spPr>
          <a:xfrm>
            <a:off x="323527" y="1385393"/>
            <a:ext cx="8639176" cy="5040562"/>
          </a:xfrm>
          <a:prstGeom prst="rect">
            <a:avLst/>
          </a:prstGeom>
        </p:spPr>
        <p:txBody>
          <a:bodyPr/>
          <a:lstStyle/>
          <a:p>
            <a:pPr marL="457200" indent="-457200">
              <a:buSzPct val="100000"/>
              <a:buFont typeface="Arial"/>
              <a:buChar char="•"/>
            </a:pPr>
            <a:r>
              <a:t>A word-reading test at the end of Year 1.</a:t>
            </a:r>
          </a:p>
          <a:p>
            <a:pPr marL="457200" indent="-457200">
              <a:buSzPct val="100000"/>
              <a:buFont typeface="Arial"/>
              <a:buChar char="•"/>
            </a:pPr>
            <a:r>
              <a:t>Children read 40 words.</a:t>
            </a:r>
          </a:p>
          <a:p>
            <a:pPr marL="457200" indent="-457200">
              <a:buSzPct val="100000"/>
              <a:buFont typeface="Arial"/>
              <a:buChar char="•"/>
            </a:pPr>
            <a:r>
              <a:t>Some of these words are nonsense/alien words.</a:t>
            </a:r>
          </a:p>
          <a:p>
            <a:pPr marL="457200" indent="-457200">
              <a:buSzPct val="100000"/>
              <a:buFont typeface="Arial"/>
              <a:buChar char="•"/>
            </a:pPr>
            <a:r>
              <a:rPr u="sng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  <a:hlinkClick r:id="rId3" invalidUrl="" action="" tgtFrame="" tooltip="" history="1" highlightClick="0" endSnd="0"/>
              </a:rPr>
              <a:t>https://schools.ruthmiskin.com/training/view/tbu1QnYe/yQKFDmxJ</a:t>
            </a:r>
            <a:r>
              <a:t> </a:t>
            </a:r>
          </a:p>
          <a:p>
            <a:pPr marL="457200" indent="-457200">
              <a:buSzPct val="100000"/>
              <a:buFont typeface="Arial"/>
              <a:buChar char="•"/>
            </a:pPr>
            <a:r>
              <a:t>The phonics screening checks will take place week beginning Monday 9th June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6D6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3"/>
          <p:cNvSpPr txBox="1"/>
          <p:nvPr/>
        </p:nvSpPr>
        <p:spPr>
          <a:xfrm>
            <a:off x="918844" y="257175"/>
            <a:ext cx="7363461" cy="1045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defRPr b="1" sz="3200" u="sng">
                <a:solidFill>
                  <a:srgbClr val="548235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What happens during the check?</a:t>
            </a:r>
            <a:endParaRPr sz="2800"/>
          </a:p>
        </p:txBody>
      </p:sp>
      <p:sp>
        <p:nvSpPr>
          <p:cNvPr id="72" name="TextBox 3"/>
          <p:cNvSpPr txBox="1"/>
          <p:nvPr/>
        </p:nvSpPr>
        <p:spPr>
          <a:xfrm>
            <a:off x="415609" y="1445835"/>
            <a:ext cx="7992993" cy="6240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 defTabSz="914400">
              <a:buSzPct val="100000"/>
              <a:buFont typeface="Arial"/>
              <a:buChar char="•"/>
              <a:def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The check contains 40 words.</a:t>
            </a:r>
            <a:endParaRPr sz="2800"/>
          </a:p>
          <a:p>
            <a:pPr marL="342900" indent="-342900" defTabSz="914400">
              <a:buSzPct val="100000"/>
              <a:buFont typeface="Arial"/>
              <a:buChar char="•"/>
              <a:def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 marL="342900" indent="-342900" defTabSz="914400">
              <a:buSzPct val="100000"/>
              <a:buFont typeface="Arial"/>
              <a:buChar char="•"/>
              <a:def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Each child will sit one to one and read each</a:t>
            </a:r>
            <a:endParaRPr sz="2800"/>
          </a:p>
          <a:p>
            <a:pPr marL="342900" indent="-342900" defTabSz="914400">
              <a:buSzPct val="100000"/>
              <a:buFont typeface="Arial"/>
              <a:buChar char="•"/>
              <a:def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word aloud to their teacher.</a:t>
            </a:r>
            <a:endParaRPr sz="2800"/>
          </a:p>
          <a:p>
            <a:pPr marL="342900" indent="-342900" defTabSz="914400">
              <a:buSzPct val="100000"/>
              <a:buFont typeface="Arial"/>
              <a:buChar char="•"/>
              <a:def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 marL="342900" indent="-342900" defTabSz="914400">
              <a:buSzPct val="100000"/>
              <a:buFont typeface="Arial"/>
              <a:buChar char="•"/>
              <a:def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The check will take approximately 4-10 minutes per child although all children are different and will complete the check at their own pace. The check can take place over more than one day if necessary. </a:t>
            </a:r>
            <a:endParaRPr sz="2800"/>
          </a:p>
          <a:p>
            <a:pPr marL="342900" indent="-342900" defTabSz="914400">
              <a:buSzPct val="100000"/>
              <a:buFont typeface="Arial"/>
              <a:buChar char="•"/>
              <a:def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 marL="342900" indent="-342900" defTabSz="914400">
              <a:buSzPct val="100000"/>
              <a:buFont typeface="Arial"/>
              <a:buChar char="•"/>
              <a:def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The list of words the children read is a combination of 20 real words and 20 pseudo words (nonsense words).</a:t>
            </a:r>
            <a:endParaRPr sz="2800"/>
          </a:p>
          <a:p>
            <a:pPr defTabSz="914400">
              <a:defRPr sz="2400">
                <a:solidFill>
                  <a:srgbClr val="000000"/>
                </a:solidFill>
              </a:defRPr>
            </a:pPr>
          </a:p>
        </p:txBody>
      </p:sp>
      <p:pic>
        <p:nvPicPr>
          <p:cNvPr id="73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89364" y="1445835"/>
            <a:ext cx="1998226" cy="18801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6D6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26413" y="6343650"/>
            <a:ext cx="938213" cy="266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3063" y="1130300"/>
            <a:ext cx="5988051" cy="5480050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Straight Arrow Connector 4"/>
          <p:cNvSpPr/>
          <p:nvPr/>
        </p:nvSpPr>
        <p:spPr>
          <a:xfrm flipH="1" flipV="1">
            <a:off x="5511799" y="4546600"/>
            <a:ext cx="1441451" cy="677864"/>
          </a:xfrm>
          <a:prstGeom prst="line">
            <a:avLst/>
          </a:prstGeom>
          <a:ln w="28575"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pPr defTabSz="914400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78" name="Straight Arrow Connector 6"/>
          <p:cNvSpPr/>
          <p:nvPr/>
        </p:nvSpPr>
        <p:spPr>
          <a:xfrm flipH="1">
            <a:off x="4922003" y="3425824"/>
            <a:ext cx="2140534" cy="934465"/>
          </a:xfrm>
          <a:prstGeom prst="line">
            <a:avLst/>
          </a:prstGeom>
          <a:ln w="28575"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pPr defTabSz="914400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79" name="TextBox 7"/>
          <p:cNvSpPr txBox="1"/>
          <p:nvPr/>
        </p:nvSpPr>
        <p:spPr>
          <a:xfrm>
            <a:off x="6973888" y="2669163"/>
            <a:ext cx="1925637" cy="3961766"/>
          </a:xfrm>
          <a:prstGeom prst="rect">
            <a:avLst/>
          </a:prstGeom>
          <a:ln>
            <a:solidFill>
              <a:srgbClr val="59595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914400"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We put a tick in the correct column if the child reads the word accurately.</a:t>
            </a:r>
          </a:p>
          <a:p>
            <a:pPr defTabSz="914400"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 defTabSz="914400"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We also tick the incorrect column if the child does not get the word correct because we do not want them to feel anxious if they see a cross or a dot which could then impact negatively on the rest of the phonics check.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6D6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Box 3"/>
          <p:cNvSpPr txBox="1"/>
          <p:nvPr/>
        </p:nvSpPr>
        <p:spPr>
          <a:xfrm>
            <a:off x="1414144" y="714375"/>
            <a:ext cx="6315711" cy="1045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defRPr b="1" sz="3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Example of the Real Words:</a:t>
            </a:r>
            <a:endParaRPr sz="2800"/>
          </a:p>
        </p:txBody>
      </p:sp>
      <p:pic>
        <p:nvPicPr>
          <p:cNvPr id="82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3612" y="1476375"/>
            <a:ext cx="3232151" cy="4713552"/>
          </a:xfrm>
          <a:prstGeom prst="rect">
            <a:avLst/>
          </a:prstGeom>
          <a:ln w="12700">
            <a:miter lim="400000"/>
          </a:ln>
        </p:spPr>
      </p:pic>
      <p:pic>
        <p:nvPicPr>
          <p:cNvPr id="83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rcRect l="20233" t="11214" r="20500" b="6001"/>
          <a:stretch>
            <a:fillRect/>
          </a:stretch>
        </p:blipFill>
        <p:spPr>
          <a:xfrm>
            <a:off x="4984751" y="1476375"/>
            <a:ext cx="3374305" cy="47135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6D6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Box 3"/>
          <p:cNvSpPr txBox="1"/>
          <p:nvPr/>
        </p:nvSpPr>
        <p:spPr>
          <a:xfrm>
            <a:off x="1382395" y="198855"/>
            <a:ext cx="6315711" cy="1603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defRPr b="1" sz="3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Examples of the nonsense words:</a:t>
            </a:r>
            <a:endParaRPr sz="2800"/>
          </a:p>
        </p:txBody>
      </p:sp>
      <p:pic>
        <p:nvPicPr>
          <p:cNvPr id="86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rcRect l="20279" t="12041" r="19965" b="5572"/>
          <a:stretch>
            <a:fillRect/>
          </a:stretch>
        </p:blipFill>
        <p:spPr>
          <a:xfrm>
            <a:off x="4675187" y="1438275"/>
            <a:ext cx="3554413" cy="4900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Picture 7" descr="Picture 7"/>
          <p:cNvPicPr>
            <a:picLocks noChangeAspect="1"/>
          </p:cNvPicPr>
          <p:nvPr/>
        </p:nvPicPr>
        <p:blipFill>
          <a:blip r:embed="rId4">
            <a:extLst/>
          </a:blip>
          <a:srcRect l="0" t="2179" r="0" b="0"/>
          <a:stretch>
            <a:fillRect/>
          </a:stretch>
        </p:blipFill>
        <p:spPr>
          <a:xfrm>
            <a:off x="747712" y="1438274"/>
            <a:ext cx="3375026" cy="47339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1"/>
          <p:cNvSpPr txBox="1"/>
          <p:nvPr>
            <p:ph type="title"/>
          </p:nvPr>
        </p:nvSpPr>
        <p:spPr>
          <a:xfrm>
            <a:off x="323527" y="260648"/>
            <a:ext cx="7478715" cy="864097"/>
          </a:xfrm>
          <a:prstGeom prst="rect">
            <a:avLst/>
          </a:prstGeom>
        </p:spPr>
        <p:txBody>
          <a:bodyPr/>
          <a:lstStyle/>
          <a:p>
            <a:pPr/>
            <a:r>
              <a:t>Nonsense words</a:t>
            </a:r>
          </a:p>
        </p:txBody>
      </p:sp>
      <p:pic>
        <p:nvPicPr>
          <p:cNvPr id="92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9831" y="1731716"/>
            <a:ext cx="3878317" cy="1518097"/>
          </a:xfrm>
          <a:prstGeom prst="rect">
            <a:avLst/>
          </a:prstGeom>
          <a:ln>
            <a:solidFill>
              <a:srgbClr val="2D2D2D"/>
            </a:solidFill>
          </a:ln>
        </p:spPr>
      </p:pic>
      <p:pic>
        <p:nvPicPr>
          <p:cNvPr id="93" name="Picture 6" descr="Picture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9831" y="3493582"/>
            <a:ext cx="3878319" cy="1518096"/>
          </a:xfrm>
          <a:prstGeom prst="rect">
            <a:avLst/>
          </a:prstGeom>
          <a:ln>
            <a:solidFill>
              <a:srgbClr val="2D2D2D"/>
            </a:solidFill>
          </a:ln>
        </p:spPr>
      </p:pic>
      <p:pic>
        <p:nvPicPr>
          <p:cNvPr id="94" name="Picture 8" descr="Picture 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795851" y="1731716"/>
            <a:ext cx="3878317" cy="1518097"/>
          </a:xfrm>
          <a:prstGeom prst="rect">
            <a:avLst/>
          </a:prstGeom>
          <a:ln>
            <a:solidFill>
              <a:srgbClr val="2D2D2D"/>
            </a:solidFill>
          </a:ln>
        </p:spPr>
      </p:pic>
      <p:pic>
        <p:nvPicPr>
          <p:cNvPr id="95" name="Picture 10" descr="Picture 10"/>
          <p:cNvPicPr>
            <a:picLocks noChangeAspect="1"/>
          </p:cNvPicPr>
          <p:nvPr/>
        </p:nvPicPr>
        <p:blipFill>
          <a:blip r:embed="rId6">
            <a:extLst/>
          </a:blip>
          <a:srcRect l="0" t="5377" r="0" b="0"/>
          <a:stretch>
            <a:fillRect/>
          </a:stretch>
        </p:blipFill>
        <p:spPr>
          <a:xfrm>
            <a:off x="4792522" y="3493582"/>
            <a:ext cx="3881646" cy="1518096"/>
          </a:xfrm>
          <a:prstGeom prst="rect">
            <a:avLst/>
          </a:prstGeom>
          <a:ln>
            <a:solidFill>
              <a:srgbClr val="2D2D2D"/>
            </a:solidFill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6D6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Box 3"/>
          <p:cNvSpPr txBox="1"/>
          <p:nvPr/>
        </p:nvSpPr>
        <p:spPr>
          <a:xfrm>
            <a:off x="1414144" y="322430"/>
            <a:ext cx="6315711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defRPr b="1" sz="3800" u="sng">
                <a:solidFill>
                  <a:srgbClr val="548235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Reporting the results</a:t>
            </a:r>
          </a:p>
        </p:txBody>
      </p:sp>
      <p:sp>
        <p:nvSpPr>
          <p:cNvPr id="100" name="TextBox 3"/>
          <p:cNvSpPr txBox="1"/>
          <p:nvPr/>
        </p:nvSpPr>
        <p:spPr>
          <a:xfrm>
            <a:off x="693419" y="1079500"/>
            <a:ext cx="7757161" cy="5806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 defTabSz="914400">
              <a:buSzPct val="100000"/>
              <a:buFont typeface="Arial"/>
              <a:buChar char="•"/>
              <a:defRPr sz="2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By the end of the summer term, all schools must report the results to the Local Authority. </a:t>
            </a:r>
            <a:endParaRPr sz="2800"/>
          </a:p>
          <a:p>
            <a:pPr marL="342900" indent="-342900" defTabSz="914400">
              <a:buSzPct val="100000"/>
              <a:buFont typeface="Arial"/>
              <a:buChar char="•"/>
              <a:defRPr sz="2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 marL="342900" indent="-342900" defTabSz="914400">
              <a:buSzPct val="100000"/>
              <a:buFont typeface="Arial"/>
              <a:buChar char="•"/>
              <a:defRPr sz="2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Data from the check will be used by DfE to determine which pupils have not met the expected standard in phonics. </a:t>
            </a:r>
          </a:p>
          <a:p>
            <a:pPr defTabSz="914400">
              <a:defRPr sz="2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 marL="342900" indent="-342900" defTabSz="914400">
              <a:buSzPct val="100000"/>
              <a:buFont typeface="Arial"/>
              <a:buChar char="•"/>
              <a:defRPr sz="2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Y1 Children not meeting the standard will be able to re-take the check in Year 2. </a:t>
            </a:r>
          </a:p>
          <a:p>
            <a:pPr defTabSz="914400">
              <a:defRPr sz="2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 marL="342900" indent="-342900" defTabSz="914400">
              <a:buSzPct val="100000"/>
              <a:buFont typeface="Arial"/>
              <a:buChar char="•"/>
              <a:defRPr sz="2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You will be notified of the results after they have been submitted and collated by DfE. Schools must report pupils’ results to parents in their annual reports.</a:t>
            </a:r>
            <a:endParaRPr sz="2800"/>
          </a:p>
          <a:p>
            <a:pPr marL="342900" indent="-342900" defTabSz="914400">
              <a:buSzPct val="100000"/>
              <a:buFont typeface="Arial"/>
              <a:buChar char="•"/>
              <a:defRPr sz="2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itle 1"/>
          <p:cNvSpPr txBox="1"/>
          <p:nvPr>
            <p:ph type="title"/>
          </p:nvPr>
        </p:nvSpPr>
        <p:spPr>
          <a:xfrm>
            <a:off x="323527" y="260648"/>
            <a:ext cx="7478715" cy="864097"/>
          </a:xfrm>
          <a:prstGeom prst="rect">
            <a:avLst/>
          </a:prstGeom>
        </p:spPr>
        <p:txBody>
          <a:bodyPr/>
          <a:lstStyle/>
          <a:p>
            <a:pPr/>
            <a:r>
              <a:t>What can I do?</a:t>
            </a:r>
          </a:p>
        </p:txBody>
      </p:sp>
      <p:sp>
        <p:nvSpPr>
          <p:cNvPr id="103" name="Content Placeholder 2"/>
          <p:cNvSpPr txBox="1"/>
          <p:nvPr>
            <p:ph type="body" idx="1"/>
          </p:nvPr>
        </p:nvSpPr>
        <p:spPr>
          <a:xfrm>
            <a:off x="323527" y="1385393"/>
            <a:ext cx="8639176" cy="5040562"/>
          </a:xfrm>
          <a:prstGeom prst="rect">
            <a:avLst/>
          </a:prstGeom>
        </p:spPr>
        <p:txBody>
          <a:bodyPr/>
          <a:lstStyle/>
          <a:p>
            <a:pPr marL="488632" indent="-488632" defTabSz="868680">
              <a:buSzPct val="100000"/>
              <a:buAutoNum type="arabicPeriod" startAt="1"/>
              <a:defRPr sz="3040"/>
            </a:pPr>
            <a:r>
              <a:t>Help your child to use </a:t>
            </a:r>
            <a:r>
              <a:t>‘Special Friends’, ‘Fred Talk’ to read words.</a:t>
            </a:r>
          </a:p>
          <a:p>
            <a:pPr marL="488632" indent="-488632" defTabSz="868680">
              <a:buSzPct val="100000"/>
              <a:buAutoNum type="arabicPeriod" startAt="1"/>
              <a:defRPr sz="3040"/>
            </a:pPr>
            <a:r>
              <a:t>Practise reading sounds speedily.       </a:t>
            </a:r>
          </a:p>
          <a:p>
            <a:pPr marL="488632" indent="-488632" defTabSz="868680">
              <a:buSzPct val="100000"/>
              <a:buAutoNum type="arabicPeriod" startAt="1"/>
              <a:defRPr sz="3040"/>
            </a:pPr>
            <a:r>
              <a:t>Watch the Virtual Classroom films together.     </a:t>
            </a:r>
          </a:p>
          <a:p>
            <a:pPr marL="488632" indent="-488632" defTabSz="868680">
              <a:buSzPct val="100000"/>
              <a:buAutoNum type="arabicPeriod" startAt="1"/>
              <a:defRPr sz="3040"/>
            </a:pPr>
            <a:r>
              <a:t>Listen to your child read their Storybook   every day.</a:t>
            </a:r>
          </a:p>
          <a:p>
            <a:pPr marL="488632" indent="-488632" defTabSz="868680">
              <a:buSzPct val="100000"/>
              <a:buAutoNum type="arabicPeriod" startAt="1"/>
              <a:defRPr sz="3040"/>
            </a:pPr>
            <a:r>
              <a:t>Have a go at the PSC materials- remember its not about memorising words.</a:t>
            </a:r>
          </a:p>
          <a:p>
            <a:pPr marL="488632" indent="-488632" defTabSz="868680">
              <a:buSzPct val="100000"/>
              <a:buAutoNum type="arabicPeriod" startAt="1"/>
              <a:defRPr sz="3040"/>
            </a:pPr>
            <a:r>
              <a:t>Read as much as possible to and with your child - encourage your child to sound out any words they are unsure of.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03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NEW Phonics Template">
  <a:themeElements>
    <a:clrScheme name="NEW Phonics Template">
      <a:dk1>
        <a:srgbClr val="2D2D2D"/>
      </a:dk1>
      <a:lt1>
        <a:srgbClr val="FFFFFF"/>
      </a:lt1>
      <a:dk2>
        <a:srgbClr val="A7A7A7"/>
      </a:dk2>
      <a:lt2>
        <a:srgbClr val="535353"/>
      </a:lt2>
      <a:accent1>
        <a:srgbClr val="FFC000"/>
      </a:accent1>
      <a:accent2>
        <a:srgbClr val="FFD200"/>
      </a:accent2>
      <a:accent3>
        <a:srgbClr val="CF9C00"/>
      </a:accent3>
      <a:accent4>
        <a:srgbClr val="A0A0A0"/>
      </a:accent4>
      <a:accent5>
        <a:srgbClr val="787878"/>
      </a:accent5>
      <a:accent6>
        <a:srgbClr val="5A5A5A"/>
      </a:accent6>
      <a:hlink>
        <a:srgbClr val="0000FF"/>
      </a:hlink>
      <a:folHlink>
        <a:srgbClr val="FF00FF"/>
      </a:folHlink>
    </a:clrScheme>
    <a:fontScheme name="NEW Phonics Templat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NEW Phonics Templ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2D2D2D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2D2D2D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 Phonics Template">
  <a:themeElements>
    <a:clrScheme name="NEW Phonics 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C000"/>
      </a:accent1>
      <a:accent2>
        <a:srgbClr val="FFD200"/>
      </a:accent2>
      <a:accent3>
        <a:srgbClr val="CF9C00"/>
      </a:accent3>
      <a:accent4>
        <a:srgbClr val="A0A0A0"/>
      </a:accent4>
      <a:accent5>
        <a:srgbClr val="787878"/>
      </a:accent5>
      <a:accent6>
        <a:srgbClr val="5A5A5A"/>
      </a:accent6>
      <a:hlink>
        <a:srgbClr val="0000FF"/>
      </a:hlink>
      <a:folHlink>
        <a:srgbClr val="FF00FF"/>
      </a:folHlink>
    </a:clrScheme>
    <a:fontScheme name="NEW Phonics Templat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NEW Phonics Templ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2D2D2D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2D2D2D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